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22"/>
  </p:normalViewPr>
  <p:slideViewPr>
    <p:cSldViewPr snapToGrid="0" snapToObjects="1">
      <p:cViewPr varScale="1">
        <p:scale>
          <a:sx n="143" d="100"/>
          <a:sy n="143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4270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1.png"/>
          <p:cNvPicPr>
            <a:picLocks noChangeAspect="1"/>
          </p:cNvPicPr>
          <p:nvPr/>
        </p:nvPicPr>
        <p:blipFill>
          <a:blip r:embed="rId2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0" name="Shape 110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17365B"/>
            </a:gs>
            <a:gs pos="7000">
              <a:srgbClr val="F2F0E2"/>
            </a:gs>
            <a:gs pos="94000">
              <a:srgbClr val="F2F0E1"/>
            </a:gs>
            <a:gs pos="95000">
              <a:srgbClr val="17355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3">
            <a:extLst/>
          </a:blip>
          <a:srcRect l="2301" r="3255" b="5795"/>
          <a:stretch>
            <a:fillRect/>
          </a:stretch>
        </p:blipFill>
        <p:spPr>
          <a:xfrm rot="21202482">
            <a:off x="45277" y="-83480"/>
            <a:ext cx="1161839" cy="75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586098" y="6311901"/>
            <a:ext cx="546100" cy="5461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5787" y="-225287"/>
            <a:ext cx="1743500" cy="2252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1F2F3C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source.org/licenses" TargetMode="External"/><Relationship Id="rId3" Type="http://schemas.openxmlformats.org/officeDocument/2006/relationships/hyperlink" Target="http://harmonyagreements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mver.or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kml.iu.edu/hypermail/linux/kernel/1510.3/02866.html" TargetMode="Externa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kml.org/lkml/2012/12/23/75" TargetMode="Externa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arsePlatform/parse-server/issues/1050" TargetMode="Externa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jessfraz.com/post/the-art-of-closing/" TargetMode="Externa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thvargo.com/leaving-chef/" TargetMode="External"/><Relationship Id="rId3" Type="http://schemas.openxmlformats.org/officeDocument/2006/relationships/hyperlink" Target="https://plus.google.com/+LennartPoetteringTheOneAndOnly/posts/J2TZrTvu7v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p-for-grabs.net/" TargetMode="Externa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a Successful Open Source Project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Rob Reynolds</a:t>
            </a:r>
          </a:p>
          <a:p>
            <a:r>
              <a:t>Puppet, Inc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 a Passion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must be passionate about your project</a:t>
            </a:r>
          </a:p>
          <a:p>
            <a:r>
              <a:t>No one else will be for you</a:t>
            </a:r>
          </a:p>
          <a:p>
            <a:r>
              <a:t>You must be a user of your project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 It Alone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“I know, I’ll open source this and get help” &lt;- The wrong idea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Structure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sz="half" idx="1"/>
          </p:nvPr>
        </p:nvSpPr>
        <p:spPr>
          <a:xfrm>
            <a:off x="838200" y="1736725"/>
            <a:ext cx="4673600" cy="4351338"/>
          </a:xfrm>
          <a:prstGeom prst="rect">
            <a:avLst/>
          </a:prstGeom>
        </p:spPr>
        <p:txBody>
          <a:bodyPr/>
          <a:lstStyle/>
          <a:p>
            <a:r>
              <a:t>Benevolent Dictator? </a:t>
            </a:r>
          </a:p>
          <a:p>
            <a:r>
              <a:t>Small Group?</a:t>
            </a:r>
          </a:p>
          <a:p>
            <a:r>
              <a:t>By Vote?</a:t>
            </a:r>
          </a:p>
          <a:p>
            <a:r>
              <a:t>Design By Committee?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4597" y="1591367"/>
            <a:ext cx="6131425" cy="4642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0" y="1377950"/>
            <a:ext cx="3302000" cy="410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Structure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- Benevolent Dictator</a:t>
            </a:r>
          </a:p>
          <a:p>
            <a:r>
              <a:t>“Open Source is not a democracy.”</a:t>
            </a:r>
          </a:p>
          <a:p>
            <a:r>
              <a:t>Standards Committees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Legal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Pick a Friendly Open Source License -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https://opensource.org/licenses</a:t>
            </a:r>
            <a:r>
              <a:t> </a:t>
            </a:r>
          </a:p>
          <a:p>
            <a:pPr marL="685800" lvl="1" indent="-228600"/>
            <a:r>
              <a:t>Recommend Apache 2 or MIT</a:t>
            </a:r>
          </a:p>
          <a:p>
            <a:pPr marL="685800" lvl="1" indent="-228600"/>
            <a:r>
              <a:t>GPL if you want CopyLeft</a:t>
            </a:r>
          </a:p>
          <a:p>
            <a:r>
              <a:t>Contributor License Agreement</a:t>
            </a:r>
          </a:p>
          <a:p>
            <a:pPr marL="685800" lvl="1" indent="-228600"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http://harmonyagreements.org/</a:t>
            </a:r>
            <a:r>
              <a:t> 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Versioning / Release Structure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Semantic Versioning -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https://semver.org</a:t>
            </a:r>
            <a:r>
              <a:t> </a:t>
            </a:r>
          </a:p>
          <a:p>
            <a:r>
              <a:t>Where will your releases be?</a:t>
            </a:r>
          </a:p>
          <a:p>
            <a:r>
              <a:t>Will you offer multiple versions at a time?</a:t>
            </a:r>
          </a:p>
          <a:p>
            <a:r>
              <a:t>Do not force someone to upgrade</a:t>
            </a:r>
          </a:p>
          <a:p>
            <a:r>
              <a:t>ChangeLog - What breaks, how to mitigate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 Management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some time aside</a:t>
            </a:r>
          </a:p>
          <a:p>
            <a:r>
              <a:t>“If you are not good at time management now, learn to be.”</a:t>
            </a:r>
          </a:p>
          <a:p>
            <a:r>
              <a:t>Email Filters</a:t>
            </a:r>
          </a:p>
          <a:p>
            <a:pPr marL="685800" lvl="1" indent="-228600"/>
            <a:r>
              <a:t>Still many messages per day</a:t>
            </a:r>
          </a:p>
          <a:p>
            <a:r>
              <a:t>Find Community Members To Help</a:t>
            </a:r>
          </a:p>
          <a:p>
            <a:r>
              <a:t>Documentation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Documentation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Docs are usually most hated thing to do</a:t>
            </a:r>
          </a:p>
          <a:p>
            <a:r>
              <a:t>Very important</a:t>
            </a:r>
          </a:p>
          <a:p>
            <a:r>
              <a:t>“An Ounce of Documentation Saves A Hundred Requests”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Marketing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must tell folks about what you are doing</a:t>
            </a:r>
          </a:p>
          <a:p>
            <a:r>
              <a:t>Blogging, showing it to prominent folks for them to blog</a:t>
            </a:r>
          </a:p>
          <a:p>
            <a:r>
              <a:t>Put it on package managers for discovery</a:t>
            </a:r>
          </a:p>
          <a:p>
            <a:r>
              <a:t>Build info/demo into talks at conferences</a:t>
            </a:r>
          </a:p>
          <a:p>
            <a:r>
              <a:t>Develop an elevator pitch</a:t>
            </a:r>
          </a:p>
          <a:p>
            <a:pPr marL="685800" lvl="1" indent="-228600"/>
            <a:r>
              <a:t>Does it make sense to non-technical folks?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6890" y="0"/>
            <a:ext cx="913822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Contributors / Committers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expectations</a:t>
            </a:r>
          </a:p>
          <a:p>
            <a:r>
              <a:t>Document processes</a:t>
            </a:r>
          </a:p>
          <a:p>
            <a:r>
              <a:t>Document Code Design</a:t>
            </a:r>
          </a:p>
          <a:p>
            <a:r>
              <a:t>Provides direction for folks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to Take Critical Feedback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6494541" cy="4351338"/>
          </a:xfrm>
          <a:prstGeom prst="rect">
            <a:avLst/>
          </a:prstGeom>
        </p:spPr>
        <p:txBody>
          <a:bodyPr/>
          <a:lstStyle/>
          <a:p>
            <a:pPr marL="208026" indent="-208026" defTabSz="832104">
              <a:spcBef>
                <a:spcPts val="900"/>
              </a:spcBef>
              <a:defRPr sz="2548"/>
            </a:pPr>
            <a:r>
              <a:t>Project is Your Baby</a:t>
            </a:r>
          </a:p>
          <a:p>
            <a:pPr marL="208026" indent="-208026" defTabSz="832104">
              <a:spcBef>
                <a:spcPts val="900"/>
              </a:spcBef>
              <a:defRPr sz="2548"/>
            </a:pPr>
            <a:r>
              <a:t>“Not everyone will think your baby is beautiful.”</a:t>
            </a:r>
          </a:p>
          <a:p>
            <a:pPr marL="208026" indent="-208026" defTabSz="832104">
              <a:spcBef>
                <a:spcPts val="900"/>
              </a:spcBef>
              <a:defRPr sz="2548"/>
            </a:pPr>
            <a:r>
              <a:t>Most feedback is helpful</a:t>
            </a:r>
          </a:p>
          <a:p>
            <a:pPr marL="208026" indent="-208026" defTabSz="832104">
              <a:spcBef>
                <a:spcPts val="900"/>
              </a:spcBef>
              <a:defRPr sz="2548"/>
            </a:pPr>
            <a:r>
              <a:t>Some negative feedback is </a:t>
            </a:r>
            <a:br/>
            <a:r>
              <a:t>helpful once you get to issue</a:t>
            </a:r>
          </a:p>
          <a:p>
            <a:pPr marL="208026" indent="-208026" defTabSz="832104">
              <a:spcBef>
                <a:spcPts val="900"/>
              </a:spcBef>
              <a:defRPr sz="2548"/>
            </a:pPr>
            <a:r>
              <a:t>Some folks are just trolls</a:t>
            </a:r>
          </a:p>
          <a:p>
            <a:pPr marL="208026" indent="-208026" defTabSz="832104">
              <a:spcBef>
                <a:spcPts val="900"/>
              </a:spcBef>
              <a:defRPr sz="2548"/>
            </a:pPr>
            <a:r>
              <a:t>Know the difference between abuse and feedback</a:t>
            </a: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4653" y="3120385"/>
            <a:ext cx="6494541" cy="1618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Are Going To Break Stuff</a:t>
            </a:r>
          </a:p>
        </p:txBody>
      </p:sp>
      <p:pic>
        <p:nvPicPr>
          <p:cNvPr id="2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1555750"/>
            <a:ext cx="9880600" cy="374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261" y="4443779"/>
            <a:ext cx="5560639" cy="2186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2850" y="1371600"/>
            <a:ext cx="9486900" cy="180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Not To Collaborate</a:t>
            </a:r>
          </a:p>
        </p:txBody>
      </p:sp>
      <p:pic>
        <p:nvPicPr>
          <p:cNvPr id="220" name="benstiller_warmglassofshutup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737643"/>
            <a:ext cx="6096000" cy="252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Not To Collaborate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http://lkml.iu.edu/hypermail/linux/kernel/1510.3/02866.html</a:t>
            </a:r>
            <a:r>
              <a:t> </a:t>
            </a:r>
          </a:p>
        </p:txBody>
      </p:sp>
      <p:pic>
        <p:nvPicPr>
          <p:cNvPr id="2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9900" y="2565400"/>
            <a:ext cx="6172200" cy="355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Not To Collaborate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https://lkml.org/lkml/2012/12/23/75</a:t>
            </a:r>
            <a:r>
              <a:t> </a:t>
            </a:r>
          </a:p>
        </p:txBody>
      </p:sp>
      <p:pic>
        <p:nvPicPr>
          <p:cNvPr id="22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930" y="2611437"/>
            <a:ext cx="5442140" cy="3516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Not To Collaborate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https://github.com/ParsePlatform/parse-server/issues/1050</a:t>
            </a:r>
            <a:r>
              <a:t> 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8969" y="2432558"/>
            <a:ext cx="7494062" cy="3860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chrisfarley-disbelief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5578" y="1760644"/>
            <a:ext cx="4460845" cy="3336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- The Art of Being Nice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 Humble</a:t>
            </a:r>
          </a:p>
          <a:p>
            <a:r>
              <a:t>Be Friendly</a:t>
            </a:r>
          </a:p>
          <a:p>
            <a:r>
              <a:t>Understand Context Prior to Judgment</a:t>
            </a:r>
          </a:p>
          <a:p>
            <a:r>
              <a:t>Learn to Say No -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https://blog.jessfraz.com/post/the-art-of-closing/</a:t>
            </a:r>
            <a:r>
              <a:t> </a:t>
            </a:r>
          </a:p>
        </p:txBody>
      </p:sp>
      <p:pic>
        <p:nvPicPr>
          <p:cNvPr id="2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8623" y="4107486"/>
            <a:ext cx="7236154" cy="2280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- Fixing Issues</a:t>
            </a:r>
          </a:p>
        </p:txBody>
      </p:sp>
      <p:pic>
        <p:nvPicPr>
          <p:cNvPr id="241" name="ComputerRepair_FixedIt_SNL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0" y="2235993"/>
            <a:ext cx="6350000" cy="353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Rob Reynolds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sz="half" idx="1"/>
          </p:nvPr>
        </p:nvSpPr>
        <p:spPr>
          <a:xfrm>
            <a:off x="839787" y="2057400"/>
            <a:ext cx="4829461" cy="3913803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</a:pPr>
            <a:r>
              <a:t>Senior Software Engineer on the Windows Team at Puppet</a:t>
            </a:r>
          </a:p>
          <a:p>
            <a:pPr marL="160421" indent="-160421">
              <a:buSzPct val="100000"/>
              <a:buChar char="•"/>
            </a:pPr>
            <a:r>
              <a:t>Creator of Chocolatey</a:t>
            </a:r>
          </a:p>
          <a:p>
            <a:pPr marL="160421" indent="-160421">
              <a:buSzPct val="100000"/>
              <a:buChar char="•"/>
            </a:pPr>
            <a:r>
              <a:t>Enjoys long walks on the beach and designing solutions that make hard things easy</a:t>
            </a:r>
          </a:p>
          <a:p>
            <a:pPr marL="160421" indent="-160421">
              <a:buSzPct val="100000"/>
              <a:buChar char="•"/>
            </a:pPr>
            <a:r>
              <a:t>Co-wrote infrastructure framework </a:t>
            </a:r>
            <a:br/>
            <a:r>
              <a:t>known as the Chuck Norris Framework</a:t>
            </a:r>
          </a:p>
          <a:p>
            <a:pPr marL="160421" indent="-160421">
              <a:buSzPct val="100000"/>
              <a:buChar char="•"/>
            </a:pPr>
            <a:r>
              <a:t>Over 10 years experience in </a:t>
            </a:r>
            <a:br/>
            <a:r>
              <a:t>infrastructure automation</a:t>
            </a:r>
          </a:p>
          <a:p>
            <a:pPr marL="160421" indent="-160421">
              <a:buSzPct val="100000"/>
              <a:buChar char="•"/>
            </a:pPr>
            <a:r>
              <a:t>Obsesses over user experience</a:t>
            </a:r>
          </a:p>
        </p:txBody>
      </p:sp>
      <p:pic>
        <p:nvPicPr>
          <p:cNvPr id="152" name="RobTrike_20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6667" y="1594861"/>
            <a:ext cx="3668277" cy="3668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3085" y="2514835"/>
            <a:ext cx="475118" cy="475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25812" y="3479812"/>
            <a:ext cx="808516" cy="764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t="32362" b="5339"/>
          <a:stretch>
            <a:fillRect/>
          </a:stretch>
        </p:blipFill>
        <p:spPr>
          <a:xfrm>
            <a:off x="4819381" y="4311509"/>
            <a:ext cx="984131" cy="613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uppet-Logo-Amber-Black-s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7923" y="2340855"/>
            <a:ext cx="984130" cy="347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Not All Sunshine and Roses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https://sethvargo.com/leaving-chef/</a:t>
            </a:r>
            <a:r>
              <a:t> </a:t>
            </a:r>
          </a:p>
          <a:p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https://plus.google.com/+LennartPoetteringTheOneAndOnly/posts/J2TZrTvu7vd</a:t>
            </a:r>
            <a:r>
              <a:t> 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Mediums</a:t>
            </a:r>
          </a:p>
        </p:txBody>
      </p:sp>
      <p:sp>
        <p:nvSpPr>
          <p:cNvPr id="247" name="Shape 2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Mailing List</a:t>
            </a:r>
          </a:p>
          <a:p>
            <a:r>
              <a:t>Stack Overflow</a:t>
            </a:r>
          </a:p>
          <a:p>
            <a:r>
              <a:t>Chat - Gitter, IRC and/or Slack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Long Haul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this project have costs?</a:t>
            </a:r>
          </a:p>
          <a:p>
            <a:r>
              <a:t>How do you plan to pay for those costs?</a:t>
            </a:r>
          </a:p>
          <a:p>
            <a:r>
              <a:t>Your time and effort</a:t>
            </a:r>
          </a:p>
          <a:p>
            <a:r>
              <a:t>Monetize? Sponsorship? Or Both?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New Owners</a:t>
            </a:r>
          </a:p>
        </p:txBody>
      </p:sp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Life Events</a:t>
            </a:r>
          </a:p>
          <a:p>
            <a:r>
              <a:t>New Projects</a:t>
            </a:r>
          </a:p>
          <a:p>
            <a:r>
              <a:t>Passions Shift</a:t>
            </a:r>
          </a:p>
          <a:p>
            <a:r>
              <a:t>No Longer a User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New Owners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 Owners</a:t>
            </a:r>
          </a:p>
          <a:p>
            <a:r>
              <a:t>Letting the Project End</a:t>
            </a:r>
          </a:p>
          <a:p>
            <a:r>
              <a:t>Backing Off - Is the community strong enough?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Started - Contributing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4749800" cy="4351338"/>
          </a:xfrm>
          <a:prstGeom prst="rect">
            <a:avLst/>
          </a:prstGeom>
        </p:spPr>
        <p:txBody>
          <a:bodyPr/>
          <a:lstStyle/>
          <a:p>
            <a:r>
              <a:t>When In Rome</a:t>
            </a:r>
          </a:p>
          <a:p>
            <a:r>
              <a:t>Ask</a:t>
            </a:r>
          </a:p>
          <a:p>
            <a:r>
              <a:t>Documentation</a:t>
            </a:r>
          </a:p>
          <a:p>
            <a:r>
              <a:t>Smaller Things - Get Familiar</a:t>
            </a:r>
          </a:p>
          <a:p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http://up-for-grabs.net/</a:t>
            </a:r>
            <a:r>
              <a:t> </a:t>
            </a:r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4613" y="1661196"/>
            <a:ext cx="4881036" cy="4680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 Thoughts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422900" cy="4351338"/>
          </a:xfrm>
          <a:prstGeom prst="rect">
            <a:avLst/>
          </a:prstGeom>
        </p:spPr>
        <p:txBody>
          <a:bodyPr/>
          <a:lstStyle/>
          <a:p>
            <a:r>
              <a:t>Open Source is Rewarding</a:t>
            </a:r>
          </a:p>
          <a:p>
            <a:r>
              <a:t>Notoriety</a:t>
            </a:r>
          </a:p>
          <a:p>
            <a:r>
              <a:t>Opens doors for new careers</a:t>
            </a:r>
          </a:p>
          <a:p>
            <a:r>
              <a:t>“It’s amazing to hear when folks find what you have created useful.”</a:t>
            </a:r>
          </a:p>
        </p:txBody>
      </p:sp>
      <p:pic>
        <p:nvPicPr>
          <p:cNvPr id="264" name="yolo_fire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133600"/>
            <a:ext cx="3911600" cy="259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Source Software Experience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 on Puppet</a:t>
            </a:r>
          </a:p>
          <a:p>
            <a:r>
              <a:t>Work on Chocolatey</a:t>
            </a:r>
          </a:p>
          <a:p>
            <a:r>
              <a:t>Work on RoundhousE and other Chuck Norris Framework tools</a:t>
            </a:r>
          </a:p>
          <a:p>
            <a:r>
              <a:t>Contributed to numerous OSS projects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Topics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4902200" cy="4351338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2744"/>
            </a:pPr>
            <a:r>
              <a:t>Success?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t>Passion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t>Go It Alone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t>Decision Structure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t>Legal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t>Versioning / Release Structure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t>Time Management</a:t>
            </a:r>
          </a:p>
        </p:txBody>
      </p:sp>
      <p:sp>
        <p:nvSpPr>
          <p:cNvPr id="163" name="Shape 163"/>
          <p:cNvSpPr/>
          <p:nvPr/>
        </p:nvSpPr>
        <p:spPr>
          <a:xfrm>
            <a:off x="6184900" y="1825625"/>
            <a:ext cx="49022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4027" indent="-224027" defTabSz="896111">
              <a:lnSpc>
                <a:spcPct val="90000"/>
              </a:lnSpc>
              <a:spcBef>
                <a:spcPts val="900"/>
              </a:spcBef>
              <a:buSzPct val="100000"/>
              <a:buFont typeface="Helvetica"/>
              <a:buChar char="•"/>
              <a:defRPr sz="2744">
                <a:solidFill>
                  <a:srgbClr val="1F2F3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Documentation</a:t>
            </a:r>
          </a:p>
          <a:p>
            <a:pPr marL="224027" indent="-224027" defTabSz="896111">
              <a:lnSpc>
                <a:spcPct val="90000"/>
              </a:lnSpc>
              <a:spcBef>
                <a:spcPts val="900"/>
              </a:spcBef>
              <a:buSzPct val="100000"/>
              <a:buFont typeface="Helvetica"/>
              <a:buChar char="•"/>
              <a:defRPr sz="2744">
                <a:solidFill>
                  <a:srgbClr val="1F2F3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Contributors / Committers</a:t>
            </a:r>
          </a:p>
          <a:p>
            <a:pPr marL="224027" indent="-224027" defTabSz="896111">
              <a:lnSpc>
                <a:spcPct val="90000"/>
              </a:lnSpc>
              <a:spcBef>
                <a:spcPts val="900"/>
              </a:spcBef>
              <a:buSzPct val="100000"/>
              <a:buFont typeface="Helvetica"/>
              <a:buChar char="•"/>
              <a:defRPr sz="2744">
                <a:solidFill>
                  <a:srgbClr val="1F2F3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Learn to Take Critical Feedback </a:t>
            </a:r>
          </a:p>
          <a:p>
            <a:pPr marL="224027" indent="-224027" defTabSz="896111">
              <a:lnSpc>
                <a:spcPct val="90000"/>
              </a:lnSpc>
              <a:spcBef>
                <a:spcPts val="900"/>
              </a:spcBef>
              <a:buSzPct val="100000"/>
              <a:buFont typeface="Helvetica"/>
              <a:buChar char="•"/>
              <a:defRPr sz="2744">
                <a:solidFill>
                  <a:srgbClr val="1F2F3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Collaboration</a:t>
            </a:r>
          </a:p>
          <a:p>
            <a:pPr marL="224027" indent="-224027" defTabSz="896111">
              <a:lnSpc>
                <a:spcPct val="90000"/>
              </a:lnSpc>
              <a:spcBef>
                <a:spcPts val="900"/>
              </a:spcBef>
              <a:buSzPct val="100000"/>
              <a:buFont typeface="Helvetica"/>
              <a:buChar char="•"/>
              <a:defRPr sz="2744">
                <a:solidFill>
                  <a:srgbClr val="1F2F3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The Long Haul</a:t>
            </a:r>
          </a:p>
          <a:p>
            <a:pPr marL="224027" indent="-224027" defTabSz="896111">
              <a:lnSpc>
                <a:spcPct val="90000"/>
              </a:lnSpc>
              <a:spcBef>
                <a:spcPts val="900"/>
              </a:spcBef>
              <a:buSzPct val="100000"/>
              <a:buFont typeface="Helvetica"/>
              <a:buChar char="•"/>
              <a:defRPr sz="2744">
                <a:solidFill>
                  <a:srgbClr val="1F2F3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Finding New Owners</a:t>
            </a:r>
          </a:p>
          <a:p>
            <a:pPr marL="224027" indent="-224027" defTabSz="896111">
              <a:lnSpc>
                <a:spcPct val="90000"/>
              </a:lnSpc>
              <a:spcBef>
                <a:spcPts val="900"/>
              </a:spcBef>
              <a:buSzPct val="100000"/>
              <a:buFont typeface="Helvetica"/>
              <a:buChar char="•"/>
              <a:defRPr sz="2744">
                <a:solidFill>
                  <a:srgbClr val="1F2F3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Final Thoughts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635000" y="2766218"/>
            <a:ext cx="10922001" cy="1325564"/>
          </a:xfrm>
          <a:prstGeom prst="rect">
            <a:avLst/>
          </a:prstGeom>
        </p:spPr>
        <p:txBody>
          <a:bodyPr/>
          <a:lstStyle>
            <a:lvl1pPr defTabSz="786384">
              <a:defRPr sz="3784"/>
            </a:lvl1pPr>
          </a:lstStyle>
          <a:p>
            <a:r>
              <a:t>So How Do You Run A Successful OSS Project?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943" y="0"/>
            <a:ext cx="1118011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Define Success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it mean for you when working in open source?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Defining Success for Rob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Solving a Problem</a:t>
            </a:r>
          </a:p>
          <a:p>
            <a:r>
              <a:t>Building a Community</a:t>
            </a:r>
          </a:p>
          <a:p>
            <a:r>
              <a:t>User Experience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</Words>
  <Application>Microsoft Macintosh PowerPoint</Application>
  <PresentationFormat>Widescreen</PresentationFormat>
  <Paragraphs>140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Helvetica</vt:lpstr>
      <vt:lpstr>Open Sans</vt:lpstr>
      <vt:lpstr>Office Theme</vt:lpstr>
      <vt:lpstr>Running a Successful Open Source Project</vt:lpstr>
      <vt:lpstr>PowerPoint Presentation</vt:lpstr>
      <vt:lpstr>Rob Reynolds</vt:lpstr>
      <vt:lpstr>Open Source Software Experience</vt:lpstr>
      <vt:lpstr>Topics</vt:lpstr>
      <vt:lpstr>So How Do You Run A Successful OSS Project?</vt:lpstr>
      <vt:lpstr>PowerPoint Presentation</vt:lpstr>
      <vt:lpstr>Define Success</vt:lpstr>
      <vt:lpstr>Defining Success for Rob</vt:lpstr>
      <vt:lpstr>Find a Passion</vt:lpstr>
      <vt:lpstr>Go It Alone</vt:lpstr>
      <vt:lpstr>Decision Structure</vt:lpstr>
      <vt:lpstr>PowerPoint Presentation</vt:lpstr>
      <vt:lpstr>Decision Structure</vt:lpstr>
      <vt:lpstr>Legal</vt:lpstr>
      <vt:lpstr>Versioning / Release Structure</vt:lpstr>
      <vt:lpstr>Time Management</vt:lpstr>
      <vt:lpstr>Documentation</vt:lpstr>
      <vt:lpstr>Marketing</vt:lpstr>
      <vt:lpstr>Contributors / Committers</vt:lpstr>
      <vt:lpstr>Learn to Take Critical Feedback</vt:lpstr>
      <vt:lpstr>You Are Going To Break Stuff</vt:lpstr>
      <vt:lpstr>How Not To Collaborate</vt:lpstr>
      <vt:lpstr>How Not To Collaborate</vt:lpstr>
      <vt:lpstr>How Not To Collaborate</vt:lpstr>
      <vt:lpstr>How Not To Collaborate</vt:lpstr>
      <vt:lpstr>PowerPoint Presentation</vt:lpstr>
      <vt:lpstr>Collaboration - The Art of Being Nice</vt:lpstr>
      <vt:lpstr>Collaboration - Fixing Issues</vt:lpstr>
      <vt:lpstr>It’s Not All Sunshine and Roses</vt:lpstr>
      <vt:lpstr>Collaboration Mediums</vt:lpstr>
      <vt:lpstr>The Long Haul</vt:lpstr>
      <vt:lpstr>Finding New Owners</vt:lpstr>
      <vt:lpstr>Finding New Owners</vt:lpstr>
      <vt:lpstr>Getting Started - Contributing</vt:lpstr>
      <vt:lpstr>Final Thoughts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a Successful Open Source Project</dc:title>
  <cp:lastModifiedBy>Microsoft Office User</cp:lastModifiedBy>
  <cp:revision>1</cp:revision>
  <dcterms:modified xsi:type="dcterms:W3CDTF">2016-07-11T14:28:15Z</dcterms:modified>
</cp:coreProperties>
</file>